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48" r:id="rId3"/>
    <p:sldId id="438" r:id="rId4"/>
    <p:sldId id="439" r:id="rId5"/>
    <p:sldId id="440" r:id="rId6"/>
    <p:sldId id="441" r:id="rId7"/>
    <p:sldId id="442" r:id="rId8"/>
    <p:sldId id="444" r:id="rId9"/>
    <p:sldId id="443" r:id="rId10"/>
    <p:sldId id="445" r:id="rId11"/>
    <p:sldId id="446" r:id="rId12"/>
    <p:sldId id="447" r:id="rId13"/>
  </p:sldIdLst>
  <p:sldSz cx="9144000" cy="6858000" type="screen4x3"/>
  <p:notesSz cx="9929813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3" autoAdjust="0"/>
    <p:restoredTop sz="87871" autoAdjust="0"/>
  </p:normalViewPr>
  <p:slideViewPr>
    <p:cSldViewPr>
      <p:cViewPr varScale="1">
        <p:scale>
          <a:sx n="83" d="100"/>
          <a:sy n="83" d="100"/>
        </p:scale>
        <p:origin x="163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No. of KS4</a:t>
            </a:r>
            <a:r>
              <a:rPr lang="en-GB" baseline="0"/>
              <a:t> </a:t>
            </a:r>
            <a:r>
              <a:rPr lang="en-GB"/>
              <a:t>Pupils - PPP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PPP!$B$3</c:f>
              <c:strCache>
                <c:ptCount val="1"/>
                <c:pt idx="0">
                  <c:v>No. of Learners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PPP!$A$4:$A$7</c:f>
              <c:strCache>
                <c:ptCount val="4"/>
                <c:pt idx="0">
                  <c:v>18/19</c:v>
                </c:pt>
                <c:pt idx="1">
                  <c:v>19/20</c:v>
                </c:pt>
                <c:pt idx="2">
                  <c:v>20/21</c:v>
                </c:pt>
                <c:pt idx="3">
                  <c:v>21/22</c:v>
                </c:pt>
              </c:strCache>
            </c:strRef>
          </c:cat>
          <c:val>
            <c:numRef>
              <c:f>PPP!$B$4:$B$7</c:f>
              <c:numCache>
                <c:formatCode>0</c:formatCode>
                <c:ptCount val="4"/>
                <c:pt idx="0" formatCode="#,##0_ ;\-#,##0\ ">
                  <c:v>11</c:v>
                </c:pt>
                <c:pt idx="1">
                  <c:v>27</c:v>
                </c:pt>
                <c:pt idx="2">
                  <c:v>15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B-40A7-8D3D-9F455AE0DA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7245008"/>
        <c:axId val="837421088"/>
      </c:barChart>
      <c:catAx>
        <c:axId val="83724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421088"/>
        <c:crosses val="autoZero"/>
        <c:auto val="1"/>
        <c:lblAlgn val="ctr"/>
        <c:lblOffset val="100"/>
        <c:noMultiLvlLbl val="0"/>
      </c:catAx>
      <c:valAx>
        <c:axId val="83742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2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% Entered for &amp; Achieving 5+</a:t>
            </a:r>
            <a:r>
              <a:rPr lang="en-GB" baseline="0"/>
              <a:t> Quals (PPP)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PPP!$A$4</c:f>
              <c:strCache>
                <c:ptCount val="1"/>
                <c:pt idx="0">
                  <c:v>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(PPP!$AG$3,PPP!$AI$3)</c:f>
              <c:strCache>
                <c:ptCount val="2"/>
                <c:pt idx="0">
                  <c:v>% Entered 5+ Quals incl English &amp; Maths</c:v>
                </c:pt>
                <c:pt idx="1">
                  <c:v>% of those Entered for 5+ Quals who Achieved 5+ Quals</c:v>
                </c:pt>
              </c:strCache>
            </c:strRef>
          </c:cat>
          <c:val>
            <c:numRef>
              <c:f>(PPP!$AG$4,PPP!$AI$4)</c:f>
              <c:numCache>
                <c:formatCode>0%</c:formatCode>
                <c:ptCount val="2"/>
                <c:pt idx="0">
                  <c:v>0.27272727272727271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A-4909-8619-97524DDADA3C}"/>
            </c:ext>
          </c:extLst>
        </c:ser>
        <c:ser>
          <c:idx val="1"/>
          <c:order val="1"/>
          <c:tx>
            <c:strRef>
              <c:f>PPP!$A$5</c:f>
              <c:strCache>
                <c:ptCount val="1"/>
                <c:pt idx="0">
                  <c:v>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(PPP!$AG$3,PPP!$AI$3)</c:f>
              <c:strCache>
                <c:ptCount val="2"/>
                <c:pt idx="0">
                  <c:v>% Entered 5+ Quals incl English &amp; Maths</c:v>
                </c:pt>
                <c:pt idx="1">
                  <c:v>% of those Entered for 5+ Quals who Achieved 5+ Quals</c:v>
                </c:pt>
              </c:strCache>
            </c:strRef>
          </c:cat>
          <c:val>
            <c:numRef>
              <c:f>(PPP!$AG$5,PPP!$AI$5)</c:f>
              <c:numCache>
                <c:formatCode>0%</c:formatCode>
                <c:ptCount val="2"/>
                <c:pt idx="0">
                  <c:v>0.33333333333333331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A-4909-8619-97524DDADA3C}"/>
            </c:ext>
          </c:extLst>
        </c:ser>
        <c:ser>
          <c:idx val="2"/>
          <c:order val="2"/>
          <c:tx>
            <c:strRef>
              <c:f>PPP!$A$6</c:f>
              <c:strCache>
                <c:ptCount val="1"/>
                <c:pt idx="0">
                  <c:v>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(PPP!$AG$3,PPP!$AI$3)</c:f>
              <c:strCache>
                <c:ptCount val="2"/>
                <c:pt idx="0">
                  <c:v>% Entered 5+ Quals incl English &amp; Maths</c:v>
                </c:pt>
                <c:pt idx="1">
                  <c:v>% of those Entered for 5+ Quals who Achieved 5+ Quals</c:v>
                </c:pt>
              </c:strCache>
            </c:strRef>
          </c:cat>
          <c:val>
            <c:numRef>
              <c:f>(PPP!$AG$6,PPP!$AI$6)</c:f>
              <c:numCache>
                <c:formatCode>0%</c:formatCode>
                <c:ptCount val="2"/>
                <c:pt idx="0">
                  <c:v>0.6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DA-4909-8619-97524DDADA3C}"/>
            </c:ext>
          </c:extLst>
        </c:ser>
        <c:ser>
          <c:idx val="3"/>
          <c:order val="3"/>
          <c:tx>
            <c:strRef>
              <c:f>PPP!$A$7</c:f>
              <c:strCache>
                <c:ptCount val="1"/>
                <c:pt idx="0">
                  <c:v>21/22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(PPP!$AG$3,PPP!$AI$3)</c:f>
              <c:strCache>
                <c:ptCount val="2"/>
                <c:pt idx="0">
                  <c:v>% Entered 5+ Quals incl English &amp; Maths</c:v>
                </c:pt>
                <c:pt idx="1">
                  <c:v>% of those Entered for 5+ Quals who Achieved 5+ Quals</c:v>
                </c:pt>
              </c:strCache>
            </c:strRef>
          </c:cat>
          <c:val>
            <c:numRef>
              <c:f>(PPP!$AG$7,PPP!$AI$7)</c:f>
              <c:numCache>
                <c:formatCode>0%</c:formatCode>
                <c:ptCount val="2"/>
                <c:pt idx="0">
                  <c:v>0.66666666666666663</c:v>
                </c:pt>
                <c:pt idx="1">
                  <c:v>0.7142857142857143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DA-4909-8619-97524DDADA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1737520"/>
        <c:axId val="971739184"/>
      </c:barChart>
      <c:catAx>
        <c:axId val="971737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739184"/>
        <c:crosses val="autoZero"/>
        <c:auto val="1"/>
        <c:lblAlgn val="ctr"/>
        <c:lblOffset val="100"/>
        <c:noMultiLvlLbl val="0"/>
      </c:catAx>
      <c:valAx>
        <c:axId val="9717391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73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Average No. of Quals Achieved</a:t>
            </a:r>
            <a:r>
              <a:rPr lang="en-GB" baseline="0"/>
              <a:t> (PPP)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PPP!$A$4</c:f>
              <c:strCache>
                <c:ptCount val="1"/>
                <c:pt idx="0">
                  <c:v>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PPP!$AJ$3:$AL$3</c:f>
              <c:strCache>
                <c:ptCount val="3"/>
                <c:pt idx="0">
                  <c:v>% Learners Achieving 3+ Quals</c:v>
                </c:pt>
                <c:pt idx="1">
                  <c:v>% Learners Achieving 4+ Quals</c:v>
                </c:pt>
                <c:pt idx="2">
                  <c:v>% Learners Achieving 5+ Quals</c:v>
                </c:pt>
              </c:strCache>
            </c:strRef>
          </c:cat>
          <c:val>
            <c:numRef>
              <c:f>PPP!$AJ$4:$AL$4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0.27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9-45B2-B9BF-E19DF9320544}"/>
            </c:ext>
          </c:extLst>
        </c:ser>
        <c:ser>
          <c:idx val="1"/>
          <c:order val="1"/>
          <c:tx>
            <c:strRef>
              <c:f>PPP!$A$5</c:f>
              <c:strCache>
                <c:ptCount val="1"/>
                <c:pt idx="0">
                  <c:v>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PPP!$AJ$3:$AL$3</c:f>
              <c:strCache>
                <c:ptCount val="3"/>
                <c:pt idx="0">
                  <c:v>% Learners Achieving 3+ Quals</c:v>
                </c:pt>
                <c:pt idx="1">
                  <c:v>% Learners Achieving 4+ Quals</c:v>
                </c:pt>
                <c:pt idx="2">
                  <c:v>% Learners Achieving 5+ Quals</c:v>
                </c:pt>
              </c:strCache>
            </c:strRef>
          </c:cat>
          <c:val>
            <c:numRef>
              <c:f>PPP!$AJ$5:$AL$5</c:f>
              <c:numCache>
                <c:formatCode>0%</c:formatCode>
                <c:ptCount val="3"/>
                <c:pt idx="0">
                  <c:v>0.93</c:v>
                </c:pt>
                <c:pt idx="1">
                  <c:v>0.63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09-45B2-B9BF-E19DF9320544}"/>
            </c:ext>
          </c:extLst>
        </c:ser>
        <c:ser>
          <c:idx val="2"/>
          <c:order val="2"/>
          <c:tx>
            <c:strRef>
              <c:f>PPP!$A$6</c:f>
              <c:strCache>
                <c:ptCount val="1"/>
                <c:pt idx="0">
                  <c:v>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PPP!$AJ$3:$AL$3</c:f>
              <c:strCache>
                <c:ptCount val="3"/>
                <c:pt idx="0">
                  <c:v>% Learners Achieving 3+ Quals</c:v>
                </c:pt>
                <c:pt idx="1">
                  <c:v>% Learners Achieving 4+ Quals</c:v>
                </c:pt>
                <c:pt idx="2">
                  <c:v>% Learners Achieving 5+ Quals</c:v>
                </c:pt>
              </c:strCache>
            </c:strRef>
          </c:cat>
          <c:val>
            <c:numRef>
              <c:f>PPP!$AJ$6:$AL$6</c:f>
              <c:numCache>
                <c:formatCode>0%</c:formatCode>
                <c:ptCount val="3"/>
                <c:pt idx="0">
                  <c:v>0.8666666666666667</c:v>
                </c:pt>
                <c:pt idx="1">
                  <c:v>0.66666666666666663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09-45B2-B9BF-E19DF9320544}"/>
            </c:ext>
          </c:extLst>
        </c:ser>
        <c:ser>
          <c:idx val="3"/>
          <c:order val="3"/>
          <c:tx>
            <c:strRef>
              <c:f>PPP!$A$7</c:f>
              <c:strCache>
                <c:ptCount val="1"/>
                <c:pt idx="0">
                  <c:v>21/22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PPP!$AJ$3:$AL$3</c:f>
              <c:strCache>
                <c:ptCount val="3"/>
                <c:pt idx="0">
                  <c:v>% Learners Achieving 3+ Quals</c:v>
                </c:pt>
                <c:pt idx="1">
                  <c:v>% Learners Achieving 4+ Quals</c:v>
                </c:pt>
                <c:pt idx="2">
                  <c:v>% Learners Achieving 5+ Quals</c:v>
                </c:pt>
              </c:strCache>
            </c:strRef>
          </c:cat>
          <c:val>
            <c:numRef>
              <c:f>PPP!$AJ$7:$AL$7</c:f>
              <c:numCache>
                <c:formatCode>0%</c:formatCode>
                <c:ptCount val="3"/>
                <c:pt idx="0">
                  <c:v>0.76190476190476186</c:v>
                </c:pt>
                <c:pt idx="1">
                  <c:v>0.7142857142857143</c:v>
                </c:pt>
                <c:pt idx="2">
                  <c:v>0.47619047619047616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09-45B2-B9BF-E19DF93205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5134368"/>
        <c:axId val="1195135616"/>
      </c:barChart>
      <c:catAx>
        <c:axId val="1195134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135616"/>
        <c:crosses val="autoZero"/>
        <c:auto val="1"/>
        <c:lblAlgn val="ctr"/>
        <c:lblOffset val="100"/>
        <c:noMultiLvlLbl val="0"/>
      </c:catAx>
      <c:valAx>
        <c:axId val="11951356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13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Average Entries &amp; Achievements per Learner</a:t>
            </a:r>
            <a:r>
              <a:rPr lang="en-GB" baseline="0"/>
              <a:t> (PPP)</a:t>
            </a:r>
            <a:endParaRPr lang="en-GB"/>
          </a:p>
        </c:rich>
      </c:tx>
      <c:layout>
        <c:manualLayout>
          <c:xMode val="edge"/>
          <c:yMode val="edge"/>
          <c:x val="0.23614554523181636"/>
          <c:y val="2.6837634613027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PPP!$A$4</c:f>
              <c:strCache>
                <c:ptCount val="1"/>
                <c:pt idx="0">
                  <c:v>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PPP!$AM$3:$AN$3</c:f>
              <c:strCache>
                <c:ptCount val="2"/>
                <c:pt idx="0">
                  <c:v>Avg Entries per Learner</c:v>
                </c:pt>
                <c:pt idx="1">
                  <c:v>Avg Achievements per Learner</c:v>
                </c:pt>
              </c:strCache>
            </c:strRef>
          </c:cat>
          <c:val>
            <c:numRef>
              <c:f>PPP!$AM$4:$AN$4</c:f>
              <c:numCache>
                <c:formatCode>0.0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4-443D-A5AD-0107F4B118C1}"/>
            </c:ext>
          </c:extLst>
        </c:ser>
        <c:ser>
          <c:idx val="1"/>
          <c:order val="1"/>
          <c:tx>
            <c:strRef>
              <c:f>PPP!$A$5</c:f>
              <c:strCache>
                <c:ptCount val="1"/>
                <c:pt idx="0">
                  <c:v>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PPP!$AM$3:$AN$3</c:f>
              <c:strCache>
                <c:ptCount val="2"/>
                <c:pt idx="0">
                  <c:v>Avg Entries per Learner</c:v>
                </c:pt>
                <c:pt idx="1">
                  <c:v>Avg Achievements per Learner</c:v>
                </c:pt>
              </c:strCache>
            </c:strRef>
          </c:cat>
          <c:val>
            <c:numRef>
              <c:f>PPP!$AM$5:$AN$5</c:f>
              <c:numCache>
                <c:formatCode>0.0</c:formatCode>
                <c:ptCount val="2"/>
                <c:pt idx="0">
                  <c:v>3.9629629629629628</c:v>
                </c:pt>
                <c:pt idx="1">
                  <c:v>3.9629629629629628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F4-443D-A5AD-0107F4B118C1}"/>
            </c:ext>
          </c:extLst>
        </c:ser>
        <c:ser>
          <c:idx val="2"/>
          <c:order val="2"/>
          <c:tx>
            <c:strRef>
              <c:f>PPP!$A$6</c:f>
              <c:strCache>
                <c:ptCount val="1"/>
                <c:pt idx="0">
                  <c:v>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PPP!$AM$3:$AN$3</c:f>
              <c:strCache>
                <c:ptCount val="2"/>
                <c:pt idx="0">
                  <c:v>Avg Entries per Learner</c:v>
                </c:pt>
                <c:pt idx="1">
                  <c:v>Avg Achievements per Learner</c:v>
                </c:pt>
              </c:strCache>
            </c:strRef>
          </c:cat>
          <c:val>
            <c:numRef>
              <c:f>PPP!$AM$6:$AN$6</c:f>
              <c:numCache>
                <c:formatCode>0.0</c:formatCode>
                <c:ptCount val="2"/>
                <c:pt idx="0">
                  <c:v>4.4000000000000004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F4-443D-A5AD-0107F4B118C1}"/>
            </c:ext>
          </c:extLst>
        </c:ser>
        <c:ser>
          <c:idx val="3"/>
          <c:order val="3"/>
          <c:tx>
            <c:strRef>
              <c:f>PPP!$A$7</c:f>
              <c:strCache>
                <c:ptCount val="1"/>
                <c:pt idx="0">
                  <c:v>21/22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PPP!$AM$3:$AN$3</c:f>
              <c:strCache>
                <c:ptCount val="2"/>
                <c:pt idx="0">
                  <c:v>Avg Entries per Learner</c:v>
                </c:pt>
                <c:pt idx="1">
                  <c:v>Avg Achievements per Learner</c:v>
                </c:pt>
              </c:strCache>
            </c:strRef>
          </c:cat>
          <c:val>
            <c:numRef>
              <c:f>PPP!$AM$7:$AN$7</c:f>
              <c:numCache>
                <c:formatCode>0.0</c:formatCode>
                <c:ptCount val="2"/>
                <c:pt idx="0">
                  <c:v>5</c:v>
                </c:pt>
                <c:pt idx="1">
                  <c:v>3.8571428571428572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F4-443D-A5AD-0107F4B118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3271808"/>
        <c:axId val="1093269312"/>
      </c:barChart>
      <c:catAx>
        <c:axId val="109327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269312"/>
        <c:crosses val="autoZero"/>
        <c:auto val="1"/>
        <c:lblAlgn val="ctr"/>
        <c:lblOffset val="100"/>
        <c:noMultiLvlLbl val="0"/>
      </c:catAx>
      <c:valAx>
        <c:axId val="109326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27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English Achievements</a:t>
            </a:r>
            <a:r>
              <a:rPr lang="en-GB" baseline="0"/>
              <a:t> (PPP)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PPP!$A$4</c:f>
              <c:strCache>
                <c:ptCount val="1"/>
                <c:pt idx="0">
                  <c:v>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PPP!$C$3:$F$3</c:f>
              <c:strCache>
                <c:ptCount val="4"/>
                <c:pt idx="0">
                  <c:v>% Achieving English - All Quals</c:v>
                </c:pt>
                <c:pt idx="1">
                  <c:v>% Achieving English GCSE 1/G+</c:v>
                </c:pt>
                <c:pt idx="2">
                  <c:v>% Achieving English GCSE 4/C+</c:v>
                </c:pt>
                <c:pt idx="3">
                  <c:v>% Achieving English at L2 (FS)</c:v>
                </c:pt>
              </c:strCache>
            </c:strRef>
          </c:cat>
          <c:val>
            <c:numRef>
              <c:f>PPP!$C$4:$F$4</c:f>
              <c:numCache>
                <c:formatCode>0%</c:formatCode>
                <c:ptCount val="4"/>
                <c:pt idx="0">
                  <c:v>0.63636363636363635</c:v>
                </c:pt>
                <c:pt idx="1">
                  <c:v>0.63636363636363635</c:v>
                </c:pt>
                <c:pt idx="2">
                  <c:v>0.18181818181818182</c:v>
                </c:pt>
                <c:pt idx="3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9-4ED9-837B-5B93CBCC6A46}"/>
            </c:ext>
          </c:extLst>
        </c:ser>
        <c:ser>
          <c:idx val="1"/>
          <c:order val="1"/>
          <c:tx>
            <c:strRef>
              <c:f>PPP!$A$5</c:f>
              <c:strCache>
                <c:ptCount val="1"/>
                <c:pt idx="0">
                  <c:v>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PPP!$C$3:$F$3</c:f>
              <c:strCache>
                <c:ptCount val="4"/>
                <c:pt idx="0">
                  <c:v>% Achieving English - All Quals</c:v>
                </c:pt>
                <c:pt idx="1">
                  <c:v>% Achieving English GCSE 1/G+</c:v>
                </c:pt>
                <c:pt idx="2">
                  <c:v>% Achieving English GCSE 4/C+</c:v>
                </c:pt>
                <c:pt idx="3">
                  <c:v>% Achieving English at L2 (FS)</c:v>
                </c:pt>
              </c:strCache>
            </c:strRef>
          </c:cat>
          <c:val>
            <c:numRef>
              <c:f>PPP!$C$5:$F$5</c:f>
              <c:numCache>
                <c:formatCode>0%</c:formatCode>
                <c:ptCount val="4"/>
                <c:pt idx="0">
                  <c:v>0.88888888888888884</c:v>
                </c:pt>
                <c:pt idx="1">
                  <c:v>0.88888888888888884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59-4ED9-837B-5B93CBCC6A46}"/>
            </c:ext>
          </c:extLst>
        </c:ser>
        <c:ser>
          <c:idx val="2"/>
          <c:order val="2"/>
          <c:tx>
            <c:strRef>
              <c:f>PPP!$A$6</c:f>
              <c:strCache>
                <c:ptCount val="1"/>
                <c:pt idx="0">
                  <c:v>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PPP!$C$3:$F$3</c:f>
              <c:strCache>
                <c:ptCount val="4"/>
                <c:pt idx="0">
                  <c:v>% Achieving English - All Quals</c:v>
                </c:pt>
                <c:pt idx="1">
                  <c:v>% Achieving English GCSE 1/G+</c:v>
                </c:pt>
                <c:pt idx="2">
                  <c:v>% Achieving English GCSE 4/C+</c:v>
                </c:pt>
                <c:pt idx="3">
                  <c:v>% Achieving English at L2 (FS)</c:v>
                </c:pt>
              </c:strCache>
            </c:strRef>
          </c:cat>
          <c:val>
            <c:numRef>
              <c:f>PPP!$C$6:$F$6</c:f>
              <c:numCache>
                <c:formatCode>0%</c:formatCode>
                <c:ptCount val="4"/>
                <c:pt idx="0">
                  <c:v>0.8666666666666667</c:v>
                </c:pt>
                <c:pt idx="1">
                  <c:v>0.8666666666666667</c:v>
                </c:pt>
                <c:pt idx="2">
                  <c:v>0.46666666666666667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59-4ED9-837B-5B93CBCC6A46}"/>
            </c:ext>
          </c:extLst>
        </c:ser>
        <c:ser>
          <c:idx val="3"/>
          <c:order val="3"/>
          <c:tx>
            <c:strRef>
              <c:f>PPP!$A$7</c:f>
              <c:strCache>
                <c:ptCount val="1"/>
                <c:pt idx="0">
                  <c:v>21/22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PPP!$C$3:$F$3</c:f>
              <c:strCache>
                <c:ptCount val="4"/>
                <c:pt idx="0">
                  <c:v>% Achieving English - All Quals</c:v>
                </c:pt>
                <c:pt idx="1">
                  <c:v>% Achieving English GCSE 1/G+</c:v>
                </c:pt>
                <c:pt idx="2">
                  <c:v>% Achieving English GCSE 4/C+</c:v>
                </c:pt>
                <c:pt idx="3">
                  <c:v>% Achieving English at L2 (FS)</c:v>
                </c:pt>
              </c:strCache>
            </c:strRef>
          </c:cat>
          <c:val>
            <c:numRef>
              <c:f>PPP!$C$7:$F$7</c:f>
              <c:numCache>
                <c:formatCode>0%</c:formatCode>
                <c:ptCount val="4"/>
                <c:pt idx="0">
                  <c:v>0.7142857142857143</c:v>
                </c:pt>
                <c:pt idx="1">
                  <c:v>0.7142857142857143</c:v>
                </c:pt>
                <c:pt idx="2">
                  <c:v>0</c:v>
                </c:pt>
                <c:pt idx="3">
                  <c:v>4.7619047619047616E-2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59-4ED9-837B-5B93CBCC6A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3175904"/>
        <c:axId val="1103180480"/>
      </c:barChart>
      <c:catAx>
        <c:axId val="1103175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180480"/>
        <c:crosses val="autoZero"/>
        <c:auto val="1"/>
        <c:lblAlgn val="ctr"/>
        <c:lblOffset val="100"/>
        <c:noMultiLvlLbl val="0"/>
      </c:catAx>
      <c:valAx>
        <c:axId val="11031804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17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Maths Achievements (PPP)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PPP!$A$4</c:f>
              <c:strCache>
                <c:ptCount val="1"/>
                <c:pt idx="0">
                  <c:v>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PPP!$G$3:$J$3</c:f>
              <c:strCache>
                <c:ptCount val="4"/>
                <c:pt idx="0">
                  <c:v>% Achieving Maths - All Quals</c:v>
                </c:pt>
                <c:pt idx="1">
                  <c:v>% Achieving Maths GCSE 1/G+</c:v>
                </c:pt>
                <c:pt idx="2">
                  <c:v>% Achieving Maths GCSE 4/C+</c:v>
                </c:pt>
                <c:pt idx="3">
                  <c:v>% Achieving Maths at L2 (FS)</c:v>
                </c:pt>
              </c:strCache>
            </c:strRef>
          </c:cat>
          <c:val>
            <c:numRef>
              <c:f>PPP!$G$4:$J$4</c:f>
              <c:numCache>
                <c:formatCode>0%</c:formatCode>
                <c:ptCount val="4"/>
                <c:pt idx="0">
                  <c:v>0.54545454545454541</c:v>
                </c:pt>
                <c:pt idx="1">
                  <c:v>0.54545454545454541</c:v>
                </c:pt>
                <c:pt idx="2">
                  <c:v>0</c:v>
                </c:pt>
                <c:pt idx="3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2-4595-A604-09511D387D35}"/>
            </c:ext>
          </c:extLst>
        </c:ser>
        <c:ser>
          <c:idx val="1"/>
          <c:order val="1"/>
          <c:tx>
            <c:strRef>
              <c:f>PPP!$A$5</c:f>
              <c:strCache>
                <c:ptCount val="1"/>
                <c:pt idx="0">
                  <c:v>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PPP!$G$3:$J$3</c:f>
              <c:strCache>
                <c:ptCount val="4"/>
                <c:pt idx="0">
                  <c:v>% Achieving Maths - All Quals</c:v>
                </c:pt>
                <c:pt idx="1">
                  <c:v>% Achieving Maths GCSE 1/G+</c:v>
                </c:pt>
                <c:pt idx="2">
                  <c:v>% Achieving Maths GCSE 4/C+</c:v>
                </c:pt>
                <c:pt idx="3">
                  <c:v>% Achieving Maths at L2 (FS)</c:v>
                </c:pt>
              </c:strCache>
            </c:strRef>
          </c:cat>
          <c:val>
            <c:numRef>
              <c:f>PPP!$G$5:$J$5</c:f>
              <c:numCache>
                <c:formatCode>0%</c:formatCode>
                <c:ptCount val="4"/>
                <c:pt idx="0">
                  <c:v>0.92592592592592593</c:v>
                </c:pt>
                <c:pt idx="1">
                  <c:v>0.92592592592592593</c:v>
                </c:pt>
                <c:pt idx="2">
                  <c:v>0.33333333333333331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2-4595-A604-09511D387D35}"/>
            </c:ext>
          </c:extLst>
        </c:ser>
        <c:ser>
          <c:idx val="2"/>
          <c:order val="2"/>
          <c:tx>
            <c:strRef>
              <c:f>PPP!$A$6</c:f>
              <c:strCache>
                <c:ptCount val="1"/>
                <c:pt idx="0">
                  <c:v>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PPP!$G$3:$J$3</c:f>
              <c:strCache>
                <c:ptCount val="4"/>
                <c:pt idx="0">
                  <c:v>% Achieving Maths - All Quals</c:v>
                </c:pt>
                <c:pt idx="1">
                  <c:v>% Achieving Maths GCSE 1/G+</c:v>
                </c:pt>
                <c:pt idx="2">
                  <c:v>% Achieving Maths GCSE 4/C+</c:v>
                </c:pt>
                <c:pt idx="3">
                  <c:v>% Achieving Maths at L2 (FS)</c:v>
                </c:pt>
              </c:strCache>
            </c:strRef>
          </c:cat>
          <c:val>
            <c:numRef>
              <c:f>PPP!$G$6:$J$6</c:f>
              <c:numCache>
                <c:formatCode>0%</c:formatCode>
                <c:ptCount val="4"/>
                <c:pt idx="0">
                  <c:v>0.93333333333333335</c:v>
                </c:pt>
                <c:pt idx="1">
                  <c:v>0.93333333333333335</c:v>
                </c:pt>
                <c:pt idx="2">
                  <c:v>0.13333333333333333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92-4595-A604-09511D387D35}"/>
            </c:ext>
          </c:extLst>
        </c:ser>
        <c:ser>
          <c:idx val="3"/>
          <c:order val="3"/>
          <c:tx>
            <c:strRef>
              <c:f>PPP!$A$7</c:f>
              <c:strCache>
                <c:ptCount val="1"/>
                <c:pt idx="0">
                  <c:v>21/22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PPP!$G$3:$J$3</c:f>
              <c:strCache>
                <c:ptCount val="4"/>
                <c:pt idx="0">
                  <c:v>% Achieving Maths - All Quals</c:v>
                </c:pt>
                <c:pt idx="1">
                  <c:v>% Achieving Maths GCSE 1/G+</c:v>
                </c:pt>
                <c:pt idx="2">
                  <c:v>% Achieving Maths GCSE 4/C+</c:v>
                </c:pt>
                <c:pt idx="3">
                  <c:v>% Achieving Maths at L2 (FS)</c:v>
                </c:pt>
              </c:strCache>
            </c:strRef>
          </c:cat>
          <c:val>
            <c:numRef>
              <c:f>PPP!$G$7:$J$7</c:f>
              <c:numCache>
                <c:formatCode>0%</c:formatCode>
                <c:ptCount val="4"/>
                <c:pt idx="0">
                  <c:v>0.80952380952380953</c:v>
                </c:pt>
                <c:pt idx="1">
                  <c:v>0.76190476190476186</c:v>
                </c:pt>
                <c:pt idx="2">
                  <c:v>9.5238095238095233E-2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92-4595-A604-09511D387D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3181312"/>
        <c:axId val="1103181728"/>
      </c:barChart>
      <c:catAx>
        <c:axId val="1103181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181728"/>
        <c:crosses val="autoZero"/>
        <c:auto val="1"/>
        <c:lblAlgn val="ctr"/>
        <c:lblOffset val="100"/>
        <c:noMultiLvlLbl val="0"/>
      </c:catAx>
      <c:valAx>
        <c:axId val="11031817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18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English &amp; Maths Achievements</a:t>
            </a:r>
            <a:r>
              <a:rPr lang="en-GB" baseline="0"/>
              <a:t> (PPP)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PPP!$A$4</c:f>
              <c:strCache>
                <c:ptCount val="1"/>
                <c:pt idx="0">
                  <c:v>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PPP!$K$3:$O$3</c:f>
              <c:strCache>
                <c:ptCount val="5"/>
                <c:pt idx="0">
                  <c:v>% Achieving both English &amp; Maths - All Quals</c:v>
                </c:pt>
                <c:pt idx="1">
                  <c:v>% Achieving both English &amp; Maths GCSE 1/G+</c:v>
                </c:pt>
                <c:pt idx="2">
                  <c:v>% Achieving both English &amp; Maths GCSE 4/C+</c:v>
                </c:pt>
                <c:pt idx="3">
                  <c:v>% Achieving both English &amp; Maths GCSE 5+</c:v>
                </c:pt>
                <c:pt idx="4">
                  <c:v>% Achieving English &amp; Maths at L2 (FS)</c:v>
                </c:pt>
              </c:strCache>
            </c:strRef>
          </c:cat>
          <c:val>
            <c:numRef>
              <c:f>PPP!$K$4:$O$4</c:f>
              <c:numCache>
                <c:formatCode>0%</c:formatCode>
                <c:ptCount val="5"/>
                <c:pt idx="0">
                  <c:v>0.54545454545454541</c:v>
                </c:pt>
                <c:pt idx="1">
                  <c:v>0.54545454545454541</c:v>
                </c:pt>
                <c:pt idx="2">
                  <c:v>0</c:v>
                </c:pt>
                <c:pt idx="3">
                  <c:v>0</c:v>
                </c:pt>
                <c:pt idx="4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8-41D4-A602-07BD19EC5270}"/>
            </c:ext>
          </c:extLst>
        </c:ser>
        <c:ser>
          <c:idx val="1"/>
          <c:order val="1"/>
          <c:tx>
            <c:strRef>
              <c:f>PPP!$A$5</c:f>
              <c:strCache>
                <c:ptCount val="1"/>
                <c:pt idx="0">
                  <c:v>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PPP!$K$3:$O$3</c:f>
              <c:strCache>
                <c:ptCount val="5"/>
                <c:pt idx="0">
                  <c:v>% Achieving both English &amp; Maths - All Quals</c:v>
                </c:pt>
                <c:pt idx="1">
                  <c:v>% Achieving both English &amp; Maths GCSE 1/G+</c:v>
                </c:pt>
                <c:pt idx="2">
                  <c:v>% Achieving both English &amp; Maths GCSE 4/C+</c:v>
                </c:pt>
                <c:pt idx="3">
                  <c:v>% Achieving both English &amp; Maths GCSE 5+</c:v>
                </c:pt>
                <c:pt idx="4">
                  <c:v>% Achieving English &amp; Maths at L2 (FS)</c:v>
                </c:pt>
              </c:strCache>
            </c:strRef>
          </c:cat>
          <c:val>
            <c:numRef>
              <c:f>PPP!$K$5:$O$5</c:f>
              <c:numCache>
                <c:formatCode>0%</c:formatCode>
                <c:ptCount val="5"/>
                <c:pt idx="0">
                  <c:v>0.81481481481481477</c:v>
                </c:pt>
                <c:pt idx="1">
                  <c:v>0.81481481481481477</c:v>
                </c:pt>
                <c:pt idx="2">
                  <c:v>0.29629629629629628</c:v>
                </c:pt>
                <c:pt idx="3">
                  <c:v>0.14814814814814814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8-41D4-A602-07BD19EC5270}"/>
            </c:ext>
          </c:extLst>
        </c:ser>
        <c:ser>
          <c:idx val="2"/>
          <c:order val="2"/>
          <c:tx>
            <c:strRef>
              <c:f>PPP!$A$6</c:f>
              <c:strCache>
                <c:ptCount val="1"/>
                <c:pt idx="0">
                  <c:v>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PPP!$K$3:$O$3</c:f>
              <c:strCache>
                <c:ptCount val="5"/>
                <c:pt idx="0">
                  <c:v>% Achieving both English &amp; Maths - All Quals</c:v>
                </c:pt>
                <c:pt idx="1">
                  <c:v>% Achieving both English &amp; Maths GCSE 1/G+</c:v>
                </c:pt>
                <c:pt idx="2">
                  <c:v>% Achieving both English &amp; Maths GCSE 4/C+</c:v>
                </c:pt>
                <c:pt idx="3">
                  <c:v>% Achieving both English &amp; Maths GCSE 5+</c:v>
                </c:pt>
                <c:pt idx="4">
                  <c:v>% Achieving English &amp; Maths at L2 (FS)</c:v>
                </c:pt>
              </c:strCache>
            </c:strRef>
          </c:cat>
          <c:val>
            <c:numRef>
              <c:f>PPP!$K$6:$O$6</c:f>
              <c:numCache>
                <c:formatCode>0%</c:formatCode>
                <c:ptCount val="5"/>
                <c:pt idx="0">
                  <c:v>0.8666666666666667</c:v>
                </c:pt>
                <c:pt idx="1">
                  <c:v>0.8666666666666667</c:v>
                </c:pt>
                <c:pt idx="2">
                  <c:v>0.13333333333333333</c:v>
                </c:pt>
                <c:pt idx="3">
                  <c:v>0.13333333333333333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68-41D4-A602-07BD19EC5270}"/>
            </c:ext>
          </c:extLst>
        </c:ser>
        <c:ser>
          <c:idx val="3"/>
          <c:order val="3"/>
          <c:tx>
            <c:strRef>
              <c:f>PPP!$A$7</c:f>
              <c:strCache>
                <c:ptCount val="1"/>
                <c:pt idx="0">
                  <c:v>21/22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PPP!$K$3:$O$3</c:f>
              <c:strCache>
                <c:ptCount val="5"/>
                <c:pt idx="0">
                  <c:v>% Achieving both English &amp; Maths - All Quals</c:v>
                </c:pt>
                <c:pt idx="1">
                  <c:v>% Achieving both English &amp; Maths GCSE 1/G+</c:v>
                </c:pt>
                <c:pt idx="2">
                  <c:v>% Achieving both English &amp; Maths GCSE 4/C+</c:v>
                </c:pt>
                <c:pt idx="3">
                  <c:v>% Achieving both English &amp; Maths GCSE 5+</c:v>
                </c:pt>
                <c:pt idx="4">
                  <c:v>% Achieving English &amp; Maths at L2 (FS)</c:v>
                </c:pt>
              </c:strCache>
            </c:strRef>
          </c:cat>
          <c:val>
            <c:numRef>
              <c:f>PPP!$K$7:$O$7</c:f>
              <c:numCache>
                <c:formatCode>0%</c:formatCode>
                <c:ptCount val="5"/>
                <c:pt idx="0">
                  <c:v>0.7142857142857143</c:v>
                </c:pt>
                <c:pt idx="1">
                  <c:v>0.7142857142857143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68-41D4-A602-07BD19EC52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4245648"/>
        <c:axId val="1094246064"/>
      </c:barChart>
      <c:catAx>
        <c:axId val="1094245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246064"/>
        <c:crosses val="autoZero"/>
        <c:auto val="1"/>
        <c:lblAlgn val="ctr"/>
        <c:lblOffset val="100"/>
        <c:noMultiLvlLbl val="0"/>
      </c:catAx>
      <c:valAx>
        <c:axId val="10942460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24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Science Achievements (PPP)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PPP!$A$4</c:f>
              <c:strCache>
                <c:ptCount val="1"/>
                <c:pt idx="0">
                  <c:v>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PPP!$P$3:$R$3</c:f>
              <c:strCache>
                <c:ptCount val="3"/>
                <c:pt idx="0">
                  <c:v>% Achieving Science - All Quals</c:v>
                </c:pt>
                <c:pt idx="1">
                  <c:v>% Achieving Science GCSE 1/G+</c:v>
                </c:pt>
                <c:pt idx="2">
                  <c:v>% Achieving Science GCSE 4/C+</c:v>
                </c:pt>
              </c:strCache>
            </c:strRef>
          </c:cat>
          <c:val>
            <c:numRef>
              <c:f>PPP!$P$4:$R$4</c:f>
              <c:numCache>
                <c:formatCode>0%</c:formatCode>
                <c:ptCount val="3"/>
                <c:pt idx="0">
                  <c:v>9.0909090909090912E-2</c:v>
                </c:pt>
                <c:pt idx="1">
                  <c:v>9.0909090909090912E-2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B-45A2-B986-BE76C1CFD297}"/>
            </c:ext>
          </c:extLst>
        </c:ser>
        <c:ser>
          <c:idx val="1"/>
          <c:order val="1"/>
          <c:tx>
            <c:strRef>
              <c:f>PPP!$A$5</c:f>
              <c:strCache>
                <c:ptCount val="1"/>
                <c:pt idx="0">
                  <c:v>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PPP!$P$3:$R$3</c:f>
              <c:strCache>
                <c:ptCount val="3"/>
                <c:pt idx="0">
                  <c:v>% Achieving Science - All Quals</c:v>
                </c:pt>
                <c:pt idx="1">
                  <c:v>% Achieving Science GCSE 1/G+</c:v>
                </c:pt>
                <c:pt idx="2">
                  <c:v>% Achieving Science GCSE 4/C+</c:v>
                </c:pt>
              </c:strCache>
            </c:strRef>
          </c:cat>
          <c:val>
            <c:numRef>
              <c:f>PPP!$P$5:$R$5</c:f>
              <c:numCache>
                <c:formatCode>0%</c:formatCode>
                <c:ptCount val="3"/>
                <c:pt idx="0">
                  <c:v>0.70370370370370372</c:v>
                </c:pt>
                <c:pt idx="1">
                  <c:v>0.70370370370370372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2B-45A2-B986-BE76C1CFD297}"/>
            </c:ext>
          </c:extLst>
        </c:ser>
        <c:ser>
          <c:idx val="2"/>
          <c:order val="2"/>
          <c:tx>
            <c:strRef>
              <c:f>PPP!$A$6</c:f>
              <c:strCache>
                <c:ptCount val="1"/>
                <c:pt idx="0">
                  <c:v>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PPP!$P$3:$R$3</c:f>
              <c:strCache>
                <c:ptCount val="3"/>
                <c:pt idx="0">
                  <c:v>% Achieving Science - All Quals</c:v>
                </c:pt>
                <c:pt idx="1">
                  <c:v>% Achieving Science GCSE 1/G+</c:v>
                </c:pt>
                <c:pt idx="2">
                  <c:v>% Achieving Science GCSE 4/C+</c:v>
                </c:pt>
              </c:strCache>
            </c:strRef>
          </c:cat>
          <c:val>
            <c:numRef>
              <c:f>PPP!$P$6:$R$6</c:f>
              <c:numCache>
                <c:formatCode>0%</c:formatCode>
                <c:ptCount val="3"/>
                <c:pt idx="0">
                  <c:v>0.66666666666666663</c:v>
                </c:pt>
                <c:pt idx="1">
                  <c:v>0.66666666666666663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2B-45A2-B986-BE76C1CFD297}"/>
            </c:ext>
          </c:extLst>
        </c:ser>
        <c:ser>
          <c:idx val="3"/>
          <c:order val="3"/>
          <c:tx>
            <c:strRef>
              <c:f>PPP!$A$7</c:f>
              <c:strCache>
                <c:ptCount val="1"/>
                <c:pt idx="0">
                  <c:v>21/22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PPP!$P$3:$R$3</c:f>
              <c:strCache>
                <c:ptCount val="3"/>
                <c:pt idx="0">
                  <c:v>% Achieving Science - All Quals</c:v>
                </c:pt>
                <c:pt idx="1">
                  <c:v>% Achieving Science GCSE 1/G+</c:v>
                </c:pt>
                <c:pt idx="2">
                  <c:v>% Achieving Science GCSE 4/C+</c:v>
                </c:pt>
              </c:strCache>
            </c:strRef>
          </c:cat>
          <c:val>
            <c:numRef>
              <c:f>PPP!$P$7:$R$7</c:f>
              <c:numCache>
                <c:formatCode>0%</c:formatCode>
                <c:ptCount val="3"/>
                <c:pt idx="0">
                  <c:v>0.76</c:v>
                </c:pt>
                <c:pt idx="1">
                  <c:v>4.7619047619047616E-2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2B-45A2-B986-BE76C1CFD2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7420000"/>
        <c:axId val="1097416672"/>
      </c:barChart>
      <c:catAx>
        <c:axId val="1097420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416672"/>
        <c:crosses val="autoZero"/>
        <c:auto val="1"/>
        <c:lblAlgn val="ctr"/>
        <c:lblOffset val="100"/>
        <c:noMultiLvlLbl val="0"/>
      </c:catAx>
      <c:valAx>
        <c:axId val="10974166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42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Total No. of GCSE Entries (PPP)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PPP!$S$3</c:f>
              <c:strCache>
                <c:ptCount val="1"/>
                <c:pt idx="0">
                  <c:v>Total No. of GCSE Entries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PPP!$A$4:$A$7</c:f>
              <c:strCache>
                <c:ptCount val="4"/>
                <c:pt idx="0">
                  <c:v>18/19</c:v>
                </c:pt>
                <c:pt idx="1">
                  <c:v>19/20</c:v>
                </c:pt>
                <c:pt idx="2">
                  <c:v>20/21</c:v>
                </c:pt>
                <c:pt idx="3">
                  <c:v>21/22</c:v>
                </c:pt>
              </c:strCache>
            </c:strRef>
          </c:cat>
          <c:val>
            <c:numRef>
              <c:f>PPP!$S$4:$S$7</c:f>
              <c:numCache>
                <c:formatCode>0</c:formatCode>
                <c:ptCount val="4"/>
                <c:pt idx="0" formatCode="#,##0_ ;\-#,##0\ ">
                  <c:v>44</c:v>
                </c:pt>
                <c:pt idx="1">
                  <c:v>106</c:v>
                </c:pt>
                <c:pt idx="2">
                  <c:v>66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4-4BDC-A24E-45E8D0F0D4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7419168"/>
        <c:axId val="1097417088"/>
      </c:barChart>
      <c:catAx>
        <c:axId val="10974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417088"/>
        <c:crosses val="autoZero"/>
        <c:auto val="1"/>
        <c:lblAlgn val="ctr"/>
        <c:lblOffset val="100"/>
        <c:noMultiLvlLbl val="0"/>
      </c:catAx>
      <c:valAx>
        <c:axId val="109741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41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GCSE Entries (PPP)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PPP!$A$4</c:f>
              <c:strCache>
                <c:ptCount val="1"/>
                <c:pt idx="0">
                  <c:v>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PPP!$T$3:$Y$3</c:f>
              <c:strCache>
                <c:ptCount val="6"/>
                <c:pt idx="0">
                  <c:v>% Entered for at least 1 GCSE</c:v>
                </c:pt>
                <c:pt idx="1">
                  <c:v>% Entered for GCSE or equivalent L2 Qual</c:v>
                </c:pt>
                <c:pt idx="2">
                  <c:v>% Entered for English GCSE </c:v>
                </c:pt>
                <c:pt idx="3">
                  <c:v>% Entered for Maths GCSE </c:v>
                </c:pt>
                <c:pt idx="4">
                  <c:v>% Entered for English &amp; Maths GCSE</c:v>
                </c:pt>
                <c:pt idx="5">
                  <c:v>% Entered for Science GCSE</c:v>
                </c:pt>
              </c:strCache>
            </c:strRef>
          </c:cat>
          <c:val>
            <c:numRef>
              <c:f>PPP!$T$4:$Y$4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0.63636363636363635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1-494F-AC81-A1C976C84BEE}"/>
            </c:ext>
          </c:extLst>
        </c:ser>
        <c:ser>
          <c:idx val="1"/>
          <c:order val="1"/>
          <c:tx>
            <c:strRef>
              <c:f>PPP!$A$5</c:f>
              <c:strCache>
                <c:ptCount val="1"/>
                <c:pt idx="0">
                  <c:v>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PPP!$T$3:$Y$3</c:f>
              <c:strCache>
                <c:ptCount val="6"/>
                <c:pt idx="0">
                  <c:v>% Entered for at least 1 GCSE</c:v>
                </c:pt>
                <c:pt idx="1">
                  <c:v>% Entered for GCSE or equivalent L2 Qual</c:v>
                </c:pt>
                <c:pt idx="2">
                  <c:v>% Entered for English GCSE </c:v>
                </c:pt>
                <c:pt idx="3">
                  <c:v>% Entered for Maths GCSE </c:v>
                </c:pt>
                <c:pt idx="4">
                  <c:v>% Entered for English &amp; Maths GCSE</c:v>
                </c:pt>
                <c:pt idx="5">
                  <c:v>% Entered for Science GCSE</c:v>
                </c:pt>
              </c:strCache>
            </c:strRef>
          </c:cat>
          <c:val>
            <c:numRef>
              <c:f>PPP!$T$5:$Y$5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0.88888888888888884</c:v>
                </c:pt>
                <c:pt idx="3">
                  <c:v>0.92592592592592593</c:v>
                </c:pt>
                <c:pt idx="4">
                  <c:v>0.81481481481481477</c:v>
                </c:pt>
                <c:pt idx="5">
                  <c:v>0.70370370370370372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41-494F-AC81-A1C976C84BEE}"/>
            </c:ext>
          </c:extLst>
        </c:ser>
        <c:ser>
          <c:idx val="2"/>
          <c:order val="2"/>
          <c:tx>
            <c:strRef>
              <c:f>PPP!$A$6</c:f>
              <c:strCache>
                <c:ptCount val="1"/>
                <c:pt idx="0">
                  <c:v>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PPP!$T$3:$Y$3</c:f>
              <c:strCache>
                <c:ptCount val="6"/>
                <c:pt idx="0">
                  <c:v>% Entered for at least 1 GCSE</c:v>
                </c:pt>
                <c:pt idx="1">
                  <c:v>% Entered for GCSE or equivalent L2 Qual</c:v>
                </c:pt>
                <c:pt idx="2">
                  <c:v>% Entered for English GCSE </c:v>
                </c:pt>
                <c:pt idx="3">
                  <c:v>% Entered for Maths GCSE </c:v>
                </c:pt>
                <c:pt idx="4">
                  <c:v>% Entered for English &amp; Maths GCSE</c:v>
                </c:pt>
                <c:pt idx="5">
                  <c:v>% Entered for Science GCSE</c:v>
                </c:pt>
              </c:strCache>
            </c:strRef>
          </c:cat>
          <c:val>
            <c:numRef>
              <c:f>PPP!$T$6:$Y$6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0.93333333333333335</c:v>
                </c:pt>
                <c:pt idx="4">
                  <c:v>0.93333333333333335</c:v>
                </c:pt>
                <c:pt idx="5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41-494F-AC81-A1C976C84BEE}"/>
            </c:ext>
          </c:extLst>
        </c:ser>
        <c:ser>
          <c:idx val="3"/>
          <c:order val="3"/>
          <c:tx>
            <c:strRef>
              <c:f>PPP!$A$7</c:f>
              <c:strCache>
                <c:ptCount val="1"/>
                <c:pt idx="0">
                  <c:v>21/22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PPP!$T$3:$Y$3</c:f>
              <c:strCache>
                <c:ptCount val="6"/>
                <c:pt idx="0">
                  <c:v>% Entered for at least 1 GCSE</c:v>
                </c:pt>
                <c:pt idx="1">
                  <c:v>% Entered for GCSE or equivalent L2 Qual</c:v>
                </c:pt>
                <c:pt idx="2">
                  <c:v>% Entered for English GCSE </c:v>
                </c:pt>
                <c:pt idx="3">
                  <c:v>% Entered for Maths GCSE </c:v>
                </c:pt>
                <c:pt idx="4">
                  <c:v>% Entered for English &amp; Maths GCSE</c:v>
                </c:pt>
                <c:pt idx="5">
                  <c:v>% Entered for Science GCSE</c:v>
                </c:pt>
              </c:strCache>
            </c:strRef>
          </c:cat>
          <c:val>
            <c:numRef>
              <c:f>PPP!$T$7:$Y$7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4.7619047619047616E-2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41-494F-AC81-A1C976C84B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7418336"/>
        <c:axId val="1097419584"/>
      </c:barChart>
      <c:catAx>
        <c:axId val="109741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419584"/>
        <c:crosses val="autoZero"/>
        <c:auto val="1"/>
        <c:lblAlgn val="ctr"/>
        <c:lblOffset val="100"/>
        <c:noMultiLvlLbl val="0"/>
      </c:catAx>
      <c:valAx>
        <c:axId val="10974195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41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GCSE Achievements</a:t>
            </a:r>
            <a:r>
              <a:rPr lang="en-GB" baseline="0"/>
              <a:t> (PPP)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PPP!$A$4</c:f>
              <c:strCache>
                <c:ptCount val="1"/>
                <c:pt idx="0">
                  <c:v>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PPP!$Z$3:$AE$3</c:f>
              <c:strCache>
                <c:ptCount val="6"/>
                <c:pt idx="0">
                  <c:v>% of GCSE Entries Achieved (1-9)/(A*-G)</c:v>
                </c:pt>
                <c:pt idx="1">
                  <c:v>% of GCSE Entries Achieved (4-9)/(A*-C)</c:v>
                </c:pt>
                <c:pt idx="2">
                  <c:v>% Learners Achieving at least 1 GCSE (9-1)</c:v>
                </c:pt>
                <c:pt idx="3">
                  <c:v>% Learners Achieving at least 1 GCSE (9-4)</c:v>
                </c:pt>
                <c:pt idx="4">
                  <c:v>% Learners Achieving at least 1 GCSE (1-9) or equivalent L2 Qual</c:v>
                </c:pt>
                <c:pt idx="5">
                  <c:v>% Learners Achieving at least 1 GCSE (4-9) or equivalent L2 Qual</c:v>
                </c:pt>
              </c:strCache>
            </c:strRef>
          </c:cat>
          <c:val>
            <c:numRef>
              <c:f>PPP!$Z$4:$AE$4</c:f>
              <c:numCache>
                <c:formatCode>0%</c:formatCode>
                <c:ptCount val="6"/>
                <c:pt idx="0">
                  <c:v>0.5</c:v>
                </c:pt>
                <c:pt idx="1">
                  <c:v>7.0000000000000007E-2</c:v>
                </c:pt>
                <c:pt idx="2">
                  <c:v>0.64</c:v>
                </c:pt>
                <c:pt idx="3">
                  <c:v>0.27</c:v>
                </c:pt>
                <c:pt idx="4">
                  <c:v>0.64</c:v>
                </c:pt>
                <c:pt idx="5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5-46CE-8D83-7F9050566C14}"/>
            </c:ext>
          </c:extLst>
        </c:ser>
        <c:ser>
          <c:idx val="1"/>
          <c:order val="1"/>
          <c:tx>
            <c:strRef>
              <c:f>PPP!$A$5</c:f>
              <c:strCache>
                <c:ptCount val="1"/>
                <c:pt idx="0">
                  <c:v>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PPP!$Z$3:$AE$3</c:f>
              <c:strCache>
                <c:ptCount val="6"/>
                <c:pt idx="0">
                  <c:v>% of GCSE Entries Achieved (1-9)/(A*-G)</c:v>
                </c:pt>
                <c:pt idx="1">
                  <c:v>% of GCSE Entries Achieved (4-9)/(A*-C)</c:v>
                </c:pt>
                <c:pt idx="2">
                  <c:v>% Learners Achieving at least 1 GCSE (9-1)</c:v>
                </c:pt>
                <c:pt idx="3">
                  <c:v>% Learners Achieving at least 1 GCSE (9-4)</c:v>
                </c:pt>
                <c:pt idx="4">
                  <c:v>% Learners Achieving at least 1 GCSE (1-9) or equivalent L2 Qual</c:v>
                </c:pt>
                <c:pt idx="5">
                  <c:v>% Learners Achieving at least 1 GCSE (4-9) or equivalent L2 Qual</c:v>
                </c:pt>
              </c:strCache>
            </c:strRef>
          </c:cat>
          <c:val>
            <c:numRef>
              <c:f>PPP!$Z$5:$AE$5</c:f>
              <c:numCache>
                <c:formatCode>0%</c:formatCode>
                <c:ptCount val="6"/>
                <c:pt idx="0">
                  <c:v>1</c:v>
                </c:pt>
                <c:pt idx="1">
                  <c:v>0.46</c:v>
                </c:pt>
                <c:pt idx="2">
                  <c:v>1</c:v>
                </c:pt>
                <c:pt idx="3">
                  <c:v>0.74</c:v>
                </c:pt>
                <c:pt idx="4">
                  <c:v>1</c:v>
                </c:pt>
                <c:pt idx="5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5-46CE-8D83-7F9050566C14}"/>
            </c:ext>
          </c:extLst>
        </c:ser>
        <c:ser>
          <c:idx val="2"/>
          <c:order val="2"/>
          <c:tx>
            <c:strRef>
              <c:f>PPP!$A$6</c:f>
              <c:strCache>
                <c:ptCount val="1"/>
                <c:pt idx="0">
                  <c:v>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PPP!$Z$3:$AE$3</c:f>
              <c:strCache>
                <c:ptCount val="6"/>
                <c:pt idx="0">
                  <c:v>% of GCSE Entries Achieved (1-9)/(A*-G)</c:v>
                </c:pt>
                <c:pt idx="1">
                  <c:v>% of GCSE Entries Achieved (4-9)/(A*-C)</c:v>
                </c:pt>
                <c:pt idx="2">
                  <c:v>% Learners Achieving at least 1 GCSE (9-1)</c:v>
                </c:pt>
                <c:pt idx="3">
                  <c:v>% Learners Achieving at least 1 GCSE (9-4)</c:v>
                </c:pt>
                <c:pt idx="4">
                  <c:v>% Learners Achieving at least 1 GCSE (1-9) or equivalent L2 Qual</c:v>
                </c:pt>
                <c:pt idx="5">
                  <c:v>% Learners Achieving at least 1 GCSE (4-9) or equivalent L2 Qual</c:v>
                </c:pt>
              </c:strCache>
            </c:strRef>
          </c:cat>
          <c:val>
            <c:numRef>
              <c:f>PPP!$Z$6:$AE$6</c:f>
              <c:numCache>
                <c:formatCode>0%</c:formatCode>
                <c:ptCount val="6"/>
                <c:pt idx="0">
                  <c:v>0.95454545454545459</c:v>
                </c:pt>
                <c:pt idx="1">
                  <c:v>0.36363636363636365</c:v>
                </c:pt>
                <c:pt idx="2">
                  <c:v>0.93333333333333335</c:v>
                </c:pt>
                <c:pt idx="3">
                  <c:v>0.73333333333333328</c:v>
                </c:pt>
                <c:pt idx="4">
                  <c:v>0.93333333333333335</c:v>
                </c:pt>
                <c:pt idx="5">
                  <c:v>0.73333333333333328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95-46CE-8D83-7F9050566C14}"/>
            </c:ext>
          </c:extLst>
        </c:ser>
        <c:ser>
          <c:idx val="3"/>
          <c:order val="3"/>
          <c:tx>
            <c:strRef>
              <c:f>PPP!$A$7</c:f>
              <c:strCache>
                <c:ptCount val="1"/>
                <c:pt idx="0">
                  <c:v>21/22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PPP!$Z$3:$AE$3</c:f>
              <c:strCache>
                <c:ptCount val="6"/>
                <c:pt idx="0">
                  <c:v>% of GCSE Entries Achieved (1-9)/(A*-G)</c:v>
                </c:pt>
                <c:pt idx="1">
                  <c:v>% of GCSE Entries Achieved (4-9)/(A*-C)</c:v>
                </c:pt>
                <c:pt idx="2">
                  <c:v>% Learners Achieving at least 1 GCSE (9-1)</c:v>
                </c:pt>
                <c:pt idx="3">
                  <c:v>% Learners Achieving at least 1 GCSE (9-4)</c:v>
                </c:pt>
                <c:pt idx="4">
                  <c:v>% Learners Achieving at least 1 GCSE (1-9) or equivalent L2 Qual</c:v>
                </c:pt>
                <c:pt idx="5">
                  <c:v>% Learners Achieving at least 1 GCSE (4-9) or equivalent L2 Qual</c:v>
                </c:pt>
              </c:strCache>
            </c:strRef>
          </c:cat>
          <c:val>
            <c:numRef>
              <c:f>PPP!$Z$7:$AE$7</c:f>
              <c:numCache>
                <c:formatCode>0%</c:formatCode>
                <c:ptCount val="6"/>
                <c:pt idx="0">
                  <c:v>0.76190476190476186</c:v>
                </c:pt>
                <c:pt idx="1">
                  <c:v>3.5714285714285712E-2</c:v>
                </c:pt>
                <c:pt idx="2">
                  <c:v>0.76190476190476186</c:v>
                </c:pt>
                <c:pt idx="3">
                  <c:v>0.14285714285714285</c:v>
                </c:pt>
                <c:pt idx="4">
                  <c:v>0.76190476190476186</c:v>
                </c:pt>
                <c:pt idx="5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95-46CE-8D83-7F9050566C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6250960"/>
        <c:axId val="1106254704"/>
      </c:barChart>
      <c:catAx>
        <c:axId val="1106250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254704"/>
        <c:crosses val="autoZero"/>
        <c:auto val="1"/>
        <c:lblAlgn val="ctr"/>
        <c:lblOffset val="100"/>
        <c:noMultiLvlLbl val="0"/>
      </c:catAx>
      <c:valAx>
        <c:axId val="11062547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25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No. Entered for &amp; Achieving</a:t>
            </a:r>
            <a:r>
              <a:rPr lang="en-GB" baseline="0"/>
              <a:t> 5+ Quals (PPP)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PPP!$A$4</c:f>
              <c:strCache>
                <c:ptCount val="1"/>
                <c:pt idx="0">
                  <c:v>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(PPP!$AF$3,PPP!$AH$3)</c:f>
              <c:strCache>
                <c:ptCount val="2"/>
                <c:pt idx="0">
                  <c:v>Entered 5+ Quals incl English &amp; Maths</c:v>
                </c:pt>
                <c:pt idx="1">
                  <c:v>Achieved 5+ Quals incl English &amp; Maths</c:v>
                </c:pt>
              </c:strCache>
            </c:strRef>
          </c:cat>
          <c:val>
            <c:numRef>
              <c:f>(PPP!$AF$4,PPP!$AH$4)</c:f>
              <c:numCache>
                <c:formatCode>#,##0_ ;\-#,##0\ 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93-4388-8A50-43D9BB4B88E7}"/>
            </c:ext>
          </c:extLst>
        </c:ser>
        <c:ser>
          <c:idx val="1"/>
          <c:order val="1"/>
          <c:tx>
            <c:strRef>
              <c:f>PPP!$A$5</c:f>
              <c:strCache>
                <c:ptCount val="1"/>
                <c:pt idx="0">
                  <c:v>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(PPP!$AF$3,PPP!$AH$3)</c:f>
              <c:strCache>
                <c:ptCount val="2"/>
                <c:pt idx="0">
                  <c:v>Entered 5+ Quals incl English &amp; Maths</c:v>
                </c:pt>
                <c:pt idx="1">
                  <c:v>Achieved 5+ Quals incl English &amp; Maths</c:v>
                </c:pt>
              </c:strCache>
            </c:strRef>
          </c:cat>
          <c:val>
            <c:numRef>
              <c:f>(PPP!$AF$5,PPP!$AH$5)</c:f>
              <c:numCache>
                <c:formatCode>0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93-4388-8A50-43D9BB4B88E7}"/>
            </c:ext>
          </c:extLst>
        </c:ser>
        <c:ser>
          <c:idx val="2"/>
          <c:order val="2"/>
          <c:tx>
            <c:strRef>
              <c:f>PPP!$A$6</c:f>
              <c:strCache>
                <c:ptCount val="1"/>
                <c:pt idx="0">
                  <c:v>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(PPP!$AF$3,PPP!$AH$3)</c:f>
              <c:strCache>
                <c:ptCount val="2"/>
                <c:pt idx="0">
                  <c:v>Entered 5+ Quals incl English &amp; Maths</c:v>
                </c:pt>
                <c:pt idx="1">
                  <c:v>Achieved 5+ Quals incl English &amp; Maths</c:v>
                </c:pt>
              </c:strCache>
            </c:strRef>
          </c:cat>
          <c:val>
            <c:numRef>
              <c:f>(PPP!$AF$6,PPP!$AH$6)</c:f>
              <c:numCache>
                <c:formatCode>0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93-4388-8A50-43D9BB4B88E7}"/>
            </c:ext>
          </c:extLst>
        </c:ser>
        <c:ser>
          <c:idx val="3"/>
          <c:order val="3"/>
          <c:tx>
            <c:strRef>
              <c:f>PPP!$A$7</c:f>
              <c:strCache>
                <c:ptCount val="1"/>
                <c:pt idx="0">
                  <c:v>21/22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(PPP!$AF$3,PPP!$AH$3)</c:f>
              <c:strCache>
                <c:ptCount val="2"/>
                <c:pt idx="0">
                  <c:v>Entered 5+ Quals incl English &amp; Maths</c:v>
                </c:pt>
                <c:pt idx="1">
                  <c:v>Achieved 5+ Quals incl English &amp; Maths</c:v>
                </c:pt>
              </c:strCache>
            </c:strRef>
          </c:cat>
          <c:val>
            <c:numRef>
              <c:f>(PPP!$AF$7,PPP!$AH$7)</c:f>
              <c:numCache>
                <c:formatCode>0</c:formatCode>
                <c:ptCount val="2"/>
                <c:pt idx="0">
                  <c:v>14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93-4388-8A50-43D9BB4B88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5984768"/>
        <c:axId val="1085971872"/>
      </c:barChart>
      <c:catAx>
        <c:axId val="1085984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5971872"/>
        <c:crosses val="autoZero"/>
        <c:auto val="1"/>
        <c:lblAlgn val="ctr"/>
        <c:lblOffset val="100"/>
        <c:noMultiLvlLbl val="0"/>
      </c:catAx>
      <c:valAx>
        <c:axId val="108597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598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693" cy="3399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801" y="0"/>
            <a:ext cx="4303693" cy="3399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792F1-31E5-4B2F-BE52-637CFA7CB873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18"/>
            <a:ext cx="4303693" cy="339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801" y="6453418"/>
            <a:ext cx="4303693" cy="339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ABA18-74D6-4FB5-9C49-02540DF83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1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91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8" y="0"/>
            <a:ext cx="430291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73E1C-3C31-4146-8E8D-6541E8C72C4C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27387"/>
            <a:ext cx="794385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3596"/>
            <a:ext cx="430291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8" y="6453596"/>
            <a:ext cx="430291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31408-E306-4C79-B29E-ECDC2440E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51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31408-E306-4C79-B29E-ECDC2440E7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39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31408-E306-4C79-B29E-ECDC2440E7F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84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31408-E306-4C79-B29E-ECDC2440E7F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12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31408-E306-4C79-B29E-ECDC2440E7F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23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31408-E306-4C79-B29E-ECDC2440E7F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4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31408-E306-4C79-B29E-ECDC2440E7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3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31408-E306-4C79-B29E-ECDC2440E7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65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31408-E306-4C79-B29E-ECDC2440E7F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9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31408-E306-4C79-B29E-ECDC2440E7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011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31408-E306-4C79-B29E-ECDC2440E7F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82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31408-E306-4C79-B29E-ECDC2440E7F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6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9EE3-99D9-49C6-A098-2467F3DCA169}" type="datetime1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2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9CD0-0EB1-49C3-B1A9-8DDF7C0FA7EC}" type="datetime1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70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7A30-70D4-4DC3-B5C1-33DD4DC43CE7}" type="datetime1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71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6492-8D6B-435C-AD44-C92B5C740C58}" type="datetime1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75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9F9-8601-4269-939A-D13392BE7297}" type="datetime1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0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946A-063B-43F6-88F9-2957283E5599}" type="datetime1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79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D60A-A1B2-45CB-8DAD-7C7F000EEE93}" type="datetime1">
              <a:rPr lang="en-GB" smtClean="0"/>
              <a:t>23/09/2022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35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BF0C-8580-46DF-9F21-79A2C3CF2973}" type="datetime1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99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E205-97B9-4633-BFD2-A40596C4906C}" type="datetime1">
              <a:rPr lang="en-GB" smtClean="0"/>
              <a:t>23/09/2022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32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F42A-E00F-4778-8459-0366DFB9CD25}" type="datetime1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16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5AC4-4EF7-4379-A2AA-6EB9BC03C10E}" type="datetime1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19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0C130-2A7E-4596-BAE8-0A05B7B41123}" type="datetime1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823B-BB31-42DE-A070-84E421B2874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2071411238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21BBB229-BCDF-2B72-5ABB-AC597BF89F1A}"/>
              </a:ext>
            </a:extLst>
          </p:cNvPr>
          <p:cNvSpPr txBox="1"/>
          <p:nvPr userDrawn="1"/>
        </p:nvSpPr>
        <p:spPr>
          <a:xfrm>
            <a:off x="0" y="6595656"/>
            <a:ext cx="142355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Classification : Official</a:t>
            </a:r>
          </a:p>
        </p:txBody>
      </p:sp>
    </p:spTree>
    <p:extLst>
      <p:ext uri="{BB962C8B-B14F-4D97-AF65-F5344CB8AC3E}">
        <p14:creationId xmlns:p14="http://schemas.microsoft.com/office/powerpoint/2010/main" val="189553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3456384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Catch22 Independent Schools</a:t>
            </a:r>
            <a:br>
              <a:rPr lang="en-GB" sz="4000" dirty="0"/>
            </a:br>
            <a:br>
              <a:rPr lang="en-GB" dirty="0"/>
            </a:br>
            <a:r>
              <a:rPr lang="en-GB" dirty="0"/>
              <a:t>PPP</a:t>
            </a:r>
            <a:br>
              <a:rPr lang="en-GB" sz="4000" dirty="0">
                <a:latin typeface="Aachen Std Bold" pitchFamily="18" charset="0"/>
              </a:rPr>
            </a:br>
            <a:br>
              <a:rPr lang="en-GB" sz="3600" dirty="0">
                <a:latin typeface="Aachen Std Bold" pitchFamily="18" charset="0"/>
              </a:rPr>
            </a:br>
            <a:r>
              <a:rPr lang="en-GB" sz="3600" dirty="0">
                <a:latin typeface="Aachen Std Bold" pitchFamily="18" charset="0"/>
              </a:rPr>
              <a:t>4 Year </a:t>
            </a:r>
            <a:r>
              <a:rPr lang="en-GB" sz="3600" dirty="0"/>
              <a:t>Achievement Comparison Report </a:t>
            </a:r>
            <a:br>
              <a:rPr lang="en-GB" sz="3600" dirty="0"/>
            </a:br>
            <a:r>
              <a:rPr lang="en-GB" sz="3600" dirty="0"/>
              <a:t>(</a:t>
            </a:r>
            <a:r>
              <a:rPr lang="en-GB" sz="3600" i="1" dirty="0"/>
              <a:t>Achievement Data 18/19 – 21/22)</a:t>
            </a:r>
            <a:br>
              <a:rPr lang="en-GB" sz="3600" i="1" dirty="0"/>
            </a:br>
            <a:br>
              <a:rPr lang="en-GB" sz="3600" i="1" dirty="0"/>
            </a:br>
            <a:r>
              <a:rPr lang="en-GB" sz="3600" i="1" dirty="0"/>
              <a:t>Date of Report: 23</a:t>
            </a:r>
            <a:r>
              <a:rPr lang="en-GB" sz="3600" i="1" baseline="30000" dirty="0"/>
              <a:t>rd</a:t>
            </a:r>
            <a:r>
              <a:rPr lang="en-GB" sz="3600" i="1" dirty="0"/>
              <a:t> September 2022</a:t>
            </a: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endParaRPr lang="en-GB" sz="27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1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581"/>
            <a:ext cx="1524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73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698404" y="260649"/>
            <a:ext cx="7859713" cy="504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400" dirty="0"/>
              <a:t>No. &amp; % of Entries/Achievements</a:t>
            </a:r>
            <a:endParaRPr lang="en-GB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36E55F3-A459-42CA-88CF-7B9649F90C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482493"/>
              </p:ext>
            </p:extLst>
          </p:nvPr>
        </p:nvGraphicFramePr>
        <p:xfrm>
          <a:off x="2123728" y="793374"/>
          <a:ext cx="5184576" cy="249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51A3C79-E13E-4B41-A947-240AD47E5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138698"/>
              </p:ext>
            </p:extLst>
          </p:nvPr>
        </p:nvGraphicFramePr>
        <p:xfrm>
          <a:off x="2123728" y="3645024"/>
          <a:ext cx="5184576" cy="249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9840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698404" y="260649"/>
            <a:ext cx="7859713" cy="504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400" dirty="0"/>
              <a:t>Achievement by Average No. of Quals Achieved</a:t>
            </a:r>
            <a:endParaRPr lang="en-GB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AE944A-C130-4051-9246-261108734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924611"/>
              </p:ext>
            </p:extLst>
          </p:nvPr>
        </p:nvGraphicFramePr>
        <p:xfrm>
          <a:off x="1043608" y="1196752"/>
          <a:ext cx="727280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493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698404" y="260649"/>
            <a:ext cx="7859713" cy="504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400" dirty="0"/>
              <a:t>Average Entries &amp; Achievements per Learner</a:t>
            </a:r>
            <a:endParaRPr lang="en-GB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5962F0-76EE-479B-9294-8E12095FAD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479729"/>
              </p:ext>
            </p:extLst>
          </p:nvPr>
        </p:nvGraphicFramePr>
        <p:xfrm>
          <a:off x="1151620" y="1148806"/>
          <a:ext cx="6840760" cy="456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313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698404" y="260649"/>
            <a:ext cx="7859713" cy="504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400" dirty="0"/>
              <a:t>No. KS4 Pupils</a:t>
            </a:r>
            <a:endParaRPr lang="en-GB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2C73028-B51B-42BF-87C2-765AB5C417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69564"/>
              </p:ext>
            </p:extLst>
          </p:nvPr>
        </p:nvGraphicFramePr>
        <p:xfrm>
          <a:off x="1187624" y="1340768"/>
          <a:ext cx="69127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941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698404" y="260649"/>
            <a:ext cx="7859713" cy="504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400" dirty="0"/>
              <a:t>English Achievements</a:t>
            </a:r>
            <a:endParaRPr lang="en-GB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02EAD38-003D-4763-A666-3A5A169BBB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730955"/>
              </p:ext>
            </p:extLst>
          </p:nvPr>
        </p:nvGraphicFramePr>
        <p:xfrm>
          <a:off x="971600" y="1268760"/>
          <a:ext cx="74168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390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698404" y="260649"/>
            <a:ext cx="7859713" cy="504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400" dirty="0"/>
              <a:t>Maths Achievements</a:t>
            </a:r>
            <a:endParaRPr lang="en-GB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1B5B95-20C7-435B-A2B6-3059746898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955925"/>
              </p:ext>
            </p:extLst>
          </p:nvPr>
        </p:nvGraphicFramePr>
        <p:xfrm>
          <a:off x="1043608" y="1196752"/>
          <a:ext cx="74168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173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698404" y="260649"/>
            <a:ext cx="7859713" cy="504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400" dirty="0"/>
              <a:t>English &amp; Maths Achievements</a:t>
            </a:r>
            <a:endParaRPr lang="en-GB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61F9F44-125E-4FD1-94C7-0E83B09563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796350"/>
              </p:ext>
            </p:extLst>
          </p:nvPr>
        </p:nvGraphicFramePr>
        <p:xfrm>
          <a:off x="899592" y="1196752"/>
          <a:ext cx="75608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401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698404" y="260649"/>
            <a:ext cx="7859713" cy="504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400" dirty="0"/>
              <a:t>Science Achievements</a:t>
            </a:r>
            <a:endParaRPr lang="en-GB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754FD1-2F54-4D70-9FDE-5C8DE6F46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486006"/>
              </p:ext>
            </p:extLst>
          </p:nvPr>
        </p:nvGraphicFramePr>
        <p:xfrm>
          <a:off x="698404" y="1052736"/>
          <a:ext cx="76900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529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698404" y="260649"/>
            <a:ext cx="7859713" cy="504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400" dirty="0"/>
              <a:t>GCSE Number of Entries</a:t>
            </a:r>
            <a:endParaRPr lang="en-GB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62C0F03-F5FD-4534-B2D4-D58DAE8763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532332"/>
              </p:ext>
            </p:extLst>
          </p:nvPr>
        </p:nvGraphicFramePr>
        <p:xfrm>
          <a:off x="1403648" y="1298300"/>
          <a:ext cx="6912768" cy="465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636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698404" y="260649"/>
            <a:ext cx="7859713" cy="504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400" dirty="0"/>
              <a:t>GCSE only Entries</a:t>
            </a:r>
            <a:endParaRPr lang="en-GB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29BBC9-3651-4871-B420-0C55B09EC1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871061"/>
              </p:ext>
            </p:extLst>
          </p:nvPr>
        </p:nvGraphicFramePr>
        <p:xfrm>
          <a:off x="467545" y="980728"/>
          <a:ext cx="821925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957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698404" y="260649"/>
            <a:ext cx="7859713" cy="504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400" dirty="0"/>
              <a:t>GCSE only Achievements</a:t>
            </a:r>
            <a:endParaRPr lang="en-GB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23B-BB31-42DE-A070-84E421B28747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A971E5-6C38-4DB0-B57A-0E354F1023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278919"/>
              </p:ext>
            </p:extLst>
          </p:nvPr>
        </p:nvGraphicFramePr>
        <p:xfrm>
          <a:off x="467544" y="908720"/>
          <a:ext cx="79928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9341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10079</TotalTime>
  <Words>191</Words>
  <Application>Microsoft Office PowerPoint</Application>
  <PresentationFormat>On-screen Show (4:3)</PresentationFormat>
  <Paragraphs>47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Aachen Std Bold</vt:lpstr>
      <vt:lpstr>Arial</vt:lpstr>
      <vt:lpstr>Calibri</vt:lpstr>
      <vt:lpstr>Office Theme</vt:lpstr>
      <vt:lpstr>Catch22 Independent Schools  PPP  4 Year Achievement Comparison Report  (Achievement Data 18/19 – 21/22)  Date of Report: 23rd September 2022   </vt:lpstr>
      <vt:lpstr>No. KS4 Pupils</vt:lpstr>
      <vt:lpstr>English Achievements</vt:lpstr>
      <vt:lpstr>Maths Achievements</vt:lpstr>
      <vt:lpstr>English &amp; Maths Achievements</vt:lpstr>
      <vt:lpstr>Science Achievements</vt:lpstr>
      <vt:lpstr>GCSE Number of Entries</vt:lpstr>
      <vt:lpstr>GCSE only Entries</vt:lpstr>
      <vt:lpstr>GCSE only Achievements</vt:lpstr>
      <vt:lpstr>No. &amp; % of Entries/Achievements</vt:lpstr>
      <vt:lpstr>Achievement by Average No. of Quals Achieved</vt:lpstr>
      <vt:lpstr>Average Entries &amp; Achievements per Learner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Stokes</dc:creator>
  <cp:lastModifiedBy>Abi Collins</cp:lastModifiedBy>
  <cp:revision>742</cp:revision>
  <cp:lastPrinted>2018-10-16T07:40:20Z</cp:lastPrinted>
  <dcterms:created xsi:type="dcterms:W3CDTF">2016-08-16T07:00:19Z</dcterms:created>
  <dcterms:modified xsi:type="dcterms:W3CDTF">2022-09-23T14:10:38Z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e51286-47c4-4123-8966-22562bada071_Enabled">
    <vt:lpwstr>true</vt:lpwstr>
  </property>
  <property fmtid="{D5CDD505-2E9C-101B-9397-08002B2CF9AE}" pid="3" name="MSIP_Label_47e51286-47c4-4123-8966-22562bada071_SetDate">
    <vt:lpwstr>2022-09-23T14:10:38Z</vt:lpwstr>
  </property>
  <property fmtid="{D5CDD505-2E9C-101B-9397-08002B2CF9AE}" pid="4" name="MSIP_Label_47e51286-47c4-4123-8966-22562bada071_Method">
    <vt:lpwstr>Privileged</vt:lpwstr>
  </property>
  <property fmtid="{D5CDD505-2E9C-101B-9397-08002B2CF9AE}" pid="5" name="MSIP_Label_47e51286-47c4-4123-8966-22562bada071_Name">
    <vt:lpwstr>Internal</vt:lpwstr>
  </property>
  <property fmtid="{D5CDD505-2E9C-101B-9397-08002B2CF9AE}" pid="6" name="MSIP_Label_47e51286-47c4-4123-8966-22562bada071_SiteId">
    <vt:lpwstr>f1ded84e-ebd3-46b2-98f8-658f4ca1209c</vt:lpwstr>
  </property>
  <property fmtid="{D5CDD505-2E9C-101B-9397-08002B2CF9AE}" pid="7" name="MSIP_Label_47e51286-47c4-4123-8966-22562bada071_ActionId">
    <vt:lpwstr>e076f60a-1c7c-4df6-88bd-3eb53278e149</vt:lpwstr>
  </property>
  <property fmtid="{D5CDD505-2E9C-101B-9397-08002B2CF9AE}" pid="8" name="MSIP_Label_47e51286-47c4-4123-8966-22562bada071_ContentBits">
    <vt:lpwstr>2</vt:lpwstr>
  </property>
</Properties>
</file>